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0"/>
  </p:notesMasterIdLst>
  <p:sldIdLst>
    <p:sldId id="618" r:id="rId3"/>
    <p:sldId id="410" r:id="rId4"/>
    <p:sldId id="258" r:id="rId5"/>
    <p:sldId id="554" r:id="rId6"/>
    <p:sldId id="477" r:id="rId7"/>
    <p:sldId id="731" r:id="rId8"/>
    <p:sldId id="734" r:id="rId9"/>
    <p:sldId id="735" r:id="rId10"/>
    <p:sldId id="736" r:id="rId11"/>
    <p:sldId id="737" r:id="rId12"/>
    <p:sldId id="749" r:id="rId13"/>
    <p:sldId id="738" r:id="rId14"/>
    <p:sldId id="739" r:id="rId15"/>
    <p:sldId id="740" r:id="rId16"/>
    <p:sldId id="750" r:id="rId17"/>
    <p:sldId id="741" r:id="rId18"/>
    <p:sldId id="742" r:id="rId19"/>
    <p:sldId id="751" r:id="rId20"/>
    <p:sldId id="743" r:id="rId21"/>
    <p:sldId id="744" r:id="rId22"/>
    <p:sldId id="700" r:id="rId23"/>
    <p:sldId id="671" r:id="rId24"/>
    <p:sldId id="746" r:id="rId25"/>
    <p:sldId id="747" r:id="rId26"/>
    <p:sldId id="752" r:id="rId27"/>
    <p:sldId id="753" r:id="rId28"/>
    <p:sldId id="74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21</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316103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情绪与行为障碍的出现率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关于情绪与行为障碍的出现率，因评估标准及抽样人群不一，检出率不完全一致。顾东英等采用康纳斯父母症状问卷（</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Parent Symptom Questionnaire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PSQ</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）对兰州市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1292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名学龄前儿童进行调查，心理行为问题总检出率为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15.63%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，男童和女童心理行为问题检出率分别为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21.71%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，男童与女童检出率之比为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2.43∶1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26765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情绪与行为障碍产生的原因</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基因遗传：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许多研究证实，基因遗传同情绪与行为障碍之间有一定的关系。曾有人做过关于患病父母所生子女出现精神障碍可能性的研究，结果发现，父或母一方患有精神分裂症，其子女患病的风险率高达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40%—68%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，而一般人低于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。一些情绪与行为特质已被证实受到遗传基因的影响，特别是染色体异常。</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脑损伤</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从胎儿期至青少年期，各种物理的、化学的、生物的有害因素均可不同程度地造成脑损伤，因此带来情绪与行为障碍。常见的可导致脑损伤的因素主要有：感染性疾病</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化学性毒物</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物理损伤、营养问题。</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生化失衡</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化失衡指由于人体内出现有毒物质，以及维生素或矿物质不足或过量而导致的儿童情绪反应异常。因此，只要减少某些矿物质的摄取量，并增加某些维生素的供给，便可减少情绪与行为障碍的症状。此外，儿童本身免疫系统的问题、酒精中毒等，也有可能产生情绪与行为障碍现象。</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内分泌障碍或其他严重生理疾病</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先天或后天的甲状腺功能低下或亢进，甲状腺皮质激素功能低下或亢进，免疫系统疾病如系统性红斑狼疮、硬皮症等，都可引起多种情绪与行为障碍。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母亲妊娠期严重的精神创伤</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研究发现，母亲在妊娠期间，如遇到过强的精神刺激，</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或长期处于精神紧张、焦虑、抑郁的压力之下，会引起胎儿出生后情绪与行为方面的问题。情绪严重焦虑的孕妇，容易发生早产、流产、产程延长或难产，其胎儿出生后可能出现不安宁，易激惹等症状。</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儿童的气质类型</a:t>
            </a:r>
            <a:r>
              <a:rPr 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每个人的气质从出生时起便各有不同。气质是构成一个人个性的重要生物学因素。某些特殊的气质常常容易导致某些特殊的情绪与行为问题的倾向产生。许多学者从各自不同的角度对婴幼儿的气质。</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家庭因素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家庭是儿童社会化的重要场所，家庭教育环境对儿童、青少年行为规范的习得以及行为模式的形成有直接影响。其中较具影响作用的有以下几个方面</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家庭的自然结构</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家庭的人际关系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父母的教育方式与态度。</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学校因素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学校的经历对儿童来说无疑是非常重要的。学校对儿童的情绪与行为发展产生影响主要有以下两个方面</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学校参与</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学校的人际关系。</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3425681"/>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社会因素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一定的社会文化背景、社区环境、习俗习惯等都会对儿童的行为发展产生很大的影响。尤其是在现代社会中，影视、报刊、网络等为儿童、青少年提供了越来越多接触社会的通道。许多信息未经任何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过滤</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便直接为他们所接受，其影响力甚至超过家庭与学校的教育。有些儿童、青少年由于好奇、模仿而渐渐染上恶习，出现暴力、赌博、酗酒、吸毒、性问题等不良行为。有些儿童和青少年沉迷于网络、游戏，以至于荒废学业。</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601100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情绪与行为障碍儿童的特征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情绪与行为障碍的类型不同，特征也有所不同，以下仅作概括性介绍。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智能特征</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有关情绪与行为障碍儿童智能方面的特征，是一个有争议的话题。</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学业表现</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在学业表现上，有少部分情绪与行为障碍学生可以达到甚至超过同年级普通学生的水平，然而，大多数情绪与行为障碍学生的学业表现达不到预期水平。</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情绪行为表现</a:t>
            </a:r>
            <a:r>
              <a:rPr lang="zh-CN"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情绪或行为表现异常是情绪行为障碍学生的主要特征，他们的情绪与行为表现与普通同龄学生有显著差异。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重度情绪与行为障碍儿童的特征</a:t>
            </a:r>
            <a:r>
              <a:rPr lang="zh-CN"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重度及重度以上情绪与行为障碍儿童常常伴有其他障碍，在症状表现上有别于轻、中度患者。具体如下：缺乏日常生活技能</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感觉异常</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认知缺陷</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语言发展滞后</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行为刻板</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自伤与攻击。</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839987845"/>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2620013"/>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六、 几种典型的情绪与行为障碍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攻击、焦虑、多动、品行障碍是几种较为常见的情绪与行为障碍，在此做一专门介绍。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攻击</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攻击是指对他人施加暴力的行为。</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）行为特征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偏向外向性格</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自我中心与攻击特性</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显现精神病症。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）病因解释</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生物本能论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生理机能论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挫折</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攻击理论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社会学习论。</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2943178"/>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焦虑</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焦虑原本是人类适应环境的一种很重要的防卫机制，是人类正常且必要的情绪反应。</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）症状表现</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生理状态异常</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运动性不安</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紧张与过分警惕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异常的人格特质与不良的社会适应。</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）病因解释</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焦虑的病因不明，不同的学派有不同的解释。主要有以下一些方面</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遗传因素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生化因素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心理因素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社会因素。</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3425681"/>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多动</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多动是指儿童智能正常或接近正常，但表现出与年龄不相称的注意力分散、注意广度小、不分场合的过度活动、情绪冲动，并伴有认知障碍和学习困难的一组综合征。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）症状表现</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多动症儿童由于病因、年龄、性别、个性、环境及教育等各种因素影响，病情轻重不</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一，症状各异。常见的症状如下：注意集中困难</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活动过度</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自控力差</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学习困难</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动作协调困难。</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）病因解释</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遗传因素</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轻微脑功能失调</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神经递质改变</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铅中毒和食物添加剂</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环境因素。</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8269409"/>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4879926"/>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品行障碍</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这是一组发生于儿童和青少年时期的行为障碍，其特征是反复而持久的反社会性、攻击性或对立性品行。</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）症状表现</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明显的不服从、违抗，或挑衅行为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社会性紊乱</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严重的违法行为。</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）病因解释</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品行障碍的表现形式多样，同时又常与多动症等其他行为同时存在，其病因较为复杂。具体说来，有以下几个方面的因素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遗传因素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社会文化因素。</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特发于童年的情绪障碍</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这是一组起病于儿童时期的焦虑、恐惧、强迫、胆怯等情绪异常，与儿童的发育和境遇有一定关系；与成人期神经症无连续性。主要包括儿童分离焦虑障碍、儿童恐惧症、儿童社交恐惧症、儿童广泛焦虑症等。</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第十章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情绪与行为障碍儿童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25152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儿童社会功能障碍</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这是一组起始于发育过程中的社会功能异常。主要包括选择性缄默症和儿童反应性依恋障碍。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抽动障碍</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抽动是一种不随意的突发、快速、重复、非节律性、刻板的单一或多部位肌肉抽动或发声。抽动障碍分为：（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）短暂性抽动障碍；（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）慢性运动或发声抽动障碍；（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）瑞特综合征。</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608965" y="2432050"/>
            <a:ext cx="6654165" cy="2306955"/>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情绪与行为障碍儿童的教育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情绪与行为障碍儿童的教育</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情绪与行为障碍儿童因其障碍程度以及障碍性质的不同，有多种安置形式。最常见的有融合的普通班级、特教班以及专门学校。</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普通班级：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绝大多数的轻度障碍学生在普通学校普通班级就读。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特教班</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特教班主要的安置对象是那些不适宜在普通班级就读的情绪与行为障碍儿童。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专门学校：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）安置对象</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门学校主要招收已满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周岁，有严重不良行为的未成年人。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）学习期限及管理</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专门学校学生在校学习时间一般为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个月以上，不超过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年。单独分班的体验式学习时长一般不超过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个月。延长或缩短学习期限，需由专门学校向专门教育指导委员会提出申请，经教育行政部门批准后执行。</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情绪与行为障碍儿童的教育</a:t>
            </a:r>
          </a:p>
        </p:txBody>
      </p:sp>
      <p:sp>
        <p:nvSpPr>
          <p:cNvPr id="100" name="文本框 99"/>
          <p:cNvSpPr txBox="1"/>
          <p:nvPr/>
        </p:nvSpPr>
        <p:spPr>
          <a:xfrm>
            <a:off x="970915" y="1210310"/>
            <a:ext cx="10483850" cy="3102516"/>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思想道德教育：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注重学生道德观念的培养和行为习惯的养成，培养学生知晓做人做事的道德要求，努力使学生做到明理向善、以德立身。</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法治教育：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通过法治教育，引导学生增强规则意识和法治观念，明确基本的法律底线</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和行为边界。形成学法、知法、懂法、守法的自觉意识。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情绪与行为障碍儿童的教育</a:t>
            </a:r>
          </a:p>
        </p:txBody>
      </p:sp>
      <p:sp>
        <p:nvSpPr>
          <p:cNvPr id="100" name="文本框 99"/>
          <p:cNvSpPr txBox="1"/>
          <p:nvPr/>
        </p:nvSpPr>
        <p:spPr>
          <a:xfrm>
            <a:off x="970915" y="1210310"/>
            <a:ext cx="10483850" cy="2940933"/>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心理健康教育：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重点聚焦如何提高学生自我约束以及自我管理的能力，引导学生正确处理愤怒、焦虑、沮丧、恐惧、挫折等负面情绪，培养良好的心理素质。开设生命教育课程，让学生学会珍惜生命、懂得感恩，培养自尊自信、理性平和、积极向上的心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职业教育：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学校可根据学生的兴趣爱好和发展需要，开展各类职业教育，培养学生的劳动习惯、掌握职业技能。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a:lnSpc>
                <a:spcPct val="150000"/>
              </a:lnSpc>
              <a:buClrTx/>
              <a:buSzTx/>
              <a:buNone/>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情绪与行为障碍儿童的教育</a:t>
            </a:r>
          </a:p>
        </p:txBody>
      </p:sp>
      <p:sp>
        <p:nvSpPr>
          <p:cNvPr id="100" name="文本框 99"/>
          <p:cNvSpPr txBox="1"/>
          <p:nvPr/>
        </p:nvSpPr>
        <p:spPr>
          <a:xfrm>
            <a:off x="970915" y="1210310"/>
            <a:ext cx="10483850" cy="2940933"/>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心理健康教育：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重点聚焦如何提高学生自我约束以及自我管理的能力，引导学生正确处理愤怒、焦虑、沮丧、恐惧、挫折等负面情绪，培养良好的心理素质。开设生命教育课程，让学生学会珍惜生命、懂得感恩，培养自尊自信、理性平和、积极向上的心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职业教育：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学校可根据学生的兴趣爱好和发展需要，开展各类职业教育，培养学生的劳动习惯、掌握职业技能。</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a:lnSpc>
                <a:spcPct val="150000"/>
              </a:lnSpc>
              <a:buClrTx/>
              <a:buSzTx/>
              <a:buNone/>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954842394"/>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情绪与行为障碍儿童的教育</a:t>
            </a:r>
          </a:p>
        </p:txBody>
      </p:sp>
      <p:sp>
        <p:nvSpPr>
          <p:cNvPr id="100" name="文本框 99"/>
          <p:cNvSpPr txBox="1"/>
          <p:nvPr/>
        </p:nvSpPr>
        <p:spPr>
          <a:xfrm>
            <a:off x="970915" y="1210310"/>
            <a:ext cx="10483850" cy="3102516"/>
          </a:xfrm>
          <a:prstGeom prst="rect">
            <a:avLst/>
          </a:prstGeom>
          <a:noFill/>
          <a:ln w="9525">
            <a:noFill/>
          </a:ln>
        </p:spPr>
        <p:txBody>
          <a:bodyPr wrap="square">
            <a:spAutoFit/>
          </a:bodyPr>
          <a:lstStyle/>
          <a:p>
            <a:pPr algn="l">
              <a:lnSpc>
                <a:spcPct val="150000"/>
              </a:lnSpc>
              <a:buClrTx/>
              <a:buSzTx/>
              <a:buNone/>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干预策略</a:t>
            </a:r>
          </a:p>
          <a:p>
            <a:pPr algn="l">
              <a:lnSpc>
                <a:spcPct val="150000"/>
              </a:lnSpc>
              <a:buClrTx/>
              <a:buSzTx/>
              <a:buNone/>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学校教育</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与行为障碍学生往往面临较为复杂的学校适应问题，他们在学校中可能容易出现易激惹、易冲动、不遵守规则、等表现，学校应创设良好的教育环境，最大限度减低情绪与行为障碍发生的可能性，对于已经出现的障碍学生，给予积极的辅导与支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）建立包容环境（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）合理安排座位</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）倡导积极行为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）选择教育策略</a:t>
            </a:r>
          </a:p>
          <a:p>
            <a:pPr algn="l">
              <a:lnSpc>
                <a:spcPct val="150000"/>
              </a:lnSpc>
              <a:buClrTx/>
              <a:buSzTx/>
              <a:buNone/>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504825834"/>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情绪与行为障碍儿童的教育</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药物治疗：</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部分情绪和行为障碍可以通过药物进行有效的控制，为心理治疗与教育干预打下良好的基础。药物治疗必须由专业医生施行。有关情绪障碍的药物是精神药物发展最快的一个分支，目前许多新型抗焦虑和抗抑郁药物开始用于儿童情绪障碍的治疗。</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心理治疗</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心理治疗就是用心理学的方法使人的情绪、行为发生改变。心理治疗分为几大类，在其基础上衍化的心理治疗方法已有数百种</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精神分析</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行为治疗</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正强化法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负强化法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惩罚法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消退法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代币法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系统脱敏法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行为契约法）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人本主义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存在主义心理治疗</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患者中心心理治疗</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存在主义心理治疗</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完型治疗</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认知疗法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认知疗法的前提</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现代认知疗法的主要内容）。</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557135" y="366395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情绪与行为障碍儿童的教育</a:t>
            </a:r>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p:txBody>
      </p:sp>
      <p:sp>
        <p:nvSpPr>
          <p:cNvPr id="3" name="TextBox 12"/>
          <p:cNvSpPr txBox="1"/>
          <p:nvPr>
            <p:custDataLst>
              <p:tags r:id="rId2"/>
            </p:custDataLst>
          </p:nvPr>
        </p:nvSpPr>
        <p:spPr>
          <a:xfrm>
            <a:off x="7450455" y="275971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情绪与行为障碍概述</a:t>
            </a:r>
          </a:p>
        </p:txBody>
      </p:sp>
      <p:sp>
        <p:nvSpPr>
          <p:cNvPr id="4" name="TextBox 14"/>
          <p:cNvSpPr txBox="1"/>
          <p:nvPr>
            <p:custDataLst>
              <p:tags r:id="rId3"/>
            </p:custDataLst>
          </p:nvPr>
        </p:nvSpPr>
        <p:spPr>
          <a:xfrm>
            <a:off x="6350635" y="2759710"/>
            <a:ext cx="127508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459855" y="3663950"/>
            <a:ext cx="127508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情绪与行为障碍概述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情绪与行为障碍的概念</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我国的定义</a:t>
            </a:r>
            <a:r>
              <a:rPr lang="en-US"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和行为障碍儿童是指他们的行为在没有智力障碍和精神失常的情况下与其所处的社会情境及社会评价相违背，在行为上显著地异于常态，且妨碍个人对正常社会生活的适应。具体地说，有以下几个含义：第一，在没有智力障碍、感觉障碍和健康问题下的学习困难；第二，不能与伙伴和教师建立并保持一种融洽的人际关系；第三，在正常条件下表现出不恰当的行为或情感；第四，持续的不高兴或抑郁情绪；第五，与个人或学校问题有关的身体疾病、疼痛或恐惧。</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美国的定义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的定义</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美国《残疾人教育法修正案》（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）对情绪障碍的定义如下：</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情绪障碍是指在很长一段时间内明显表现出下述一种或多种特征，并对儿童的学习产生不利影响：无法用智力、感觉或健康因素来解释的学习能力失调</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不能与同伴和教师建立或保持良好的人际关系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在正常情境下表现出不当的情绪或行为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经常表现出苦闷、沮丧的情绪</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有衍生出与个人或学校问题有关的生理病症或恐怖反应的倾向。该定义包括精神分裂，但不包括社会适应不良儿童，除非已确诊他们有某种情绪上的困扰。</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NMHSEC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的定义</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美国心理健康与特殊教育联合会（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National Mental Health and Special Education Coalition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NMHSEC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）对情绪与行为障碍的定义如下：情绪与行为障碍是指在学校的情绪或行为表现与其年龄、文化或种族的规范不符，对教育成就产生不利影响。教育成就包括学业、社会、职业及人际技能。</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情绪与行为障碍的鉴定与分类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情绪与行为障碍的鉴定</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情绪与行为障碍儿童的鉴别一般包括以下几个步骤：</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）儿童个人信息的收集</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通过对教师或家长的访谈、问卷调查等方法收集儿童的基本信息，如儿童的成长史、家族史、就医诊断以及治疗情况等。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）筛查测验：通过筛查量表发现可能有问题的儿童。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）心理与教育测验</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指通过正式的心理与教育测验，评估儿童的智力水平以及个性特征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智力测验、个性测验、其他相关测验。</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）行为的直接观察和测量</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通过直接观察，可以了解到在常规情境下儿童的行为表现。</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）排除其他可能因素：排除感官或健康等因素所造成的情绪或行为问题。</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情绪与行为障碍的分类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）《中国精神障碍分类与诊断标准（第三版）》（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CCMD-3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）的分类</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儿童情绪障碍：包括儿童焦虑症和其他儿童情绪障碍。</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多动综合征：发生于儿童时期（多在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岁左右），与同龄儿童相比，表现为同时有明显的注意集中困难、注意维持时间短暂及活动过度或冲动的一组综合征。症状发生在各种场合（如家里、学校和诊室），男童明显多于女童。</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品行障碍：指明显违反与其年龄相应的社会规范或道德准则，损害别人或公共的利益的行为。</a:t>
            </a:r>
            <a:r>
              <a:rPr lang="en-US" sz="2100" dirty="0">
                <a:solidFill>
                  <a:schemeClr val="tx1">
                    <a:lumMod val="75000"/>
                    <a:lumOff val="25000"/>
                  </a:schemeClr>
                </a:solidFill>
                <a:latin typeface="Arial" panose="020B0604020202020204" pitchFamily="34" charset="0"/>
                <a:ea typeface="微软雅黑" panose="020B0503020204020204" pitchFamily="34" charset="-122"/>
              </a:rPr>
              <a: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特殊功能发育障碍：指言语、学校学习技能、运动技能等方面的发育延迟，可能与遗传因素关系较大，并无明显的智力障碍、感觉器官缺陷及情绪障碍。</a:t>
            </a:r>
            <a:r>
              <a:rPr lang="en-US" sz="2100" dirty="0">
                <a:solidFill>
                  <a:schemeClr val="tx1">
                    <a:lumMod val="75000"/>
                    <a:lumOff val="25000"/>
                  </a:schemeClr>
                </a:solidFill>
                <a:latin typeface="Arial" panose="020B0604020202020204" pitchFamily="34" charset="0"/>
                <a:ea typeface="微软雅黑" panose="020B0503020204020204" pitchFamily="34" charset="-122"/>
              </a:rPr>
              <a:t>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其他行为障碍：主要包括排泄障碍、口吃等。</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情绪与行为障碍概述</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）行为分类法</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行为分类法主要是通过评定工具（包括调查表、等级量表等）大量收集有关儿童的行为资料，然后根据不同儿童组的反应对儿童进行分类，并利用统计方法将行为模式相互关联的行为进行归类。举例如下：</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奎伊（</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Quay</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）的分类：行为失调型、焦虑退缩型、社会性攻击型、不成熟型。</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谢夫（</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Schiff</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）和米尔迈（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Millman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）的分类：不成熟行为、缺乏安全感行为、不良习惯、反社会行为、其他问题。</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史密斯（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Smith</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）的分类：外化行为、内化行为、低发生率障碍。</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294.95,&quot;left&quot;:500.05,&quot;top&quot;:150.1,&quot;width&quot;:406}"/>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94.95,&quot;left&quot;:500.05,&quot;top&quot;:150.1,&quot;width&quot;:406}"/>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94.95,&quot;left&quot;:500.05,&quot;top&quot;:150.1,&quot;width&quot;:406}"/>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94.95,&quot;left&quot;:500.05,&quot;top&quot;:150.1,&quot;width&quot;:389.91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3216</Words>
  <Application>Microsoft Office PowerPoint</Application>
  <PresentationFormat>宽屏</PresentationFormat>
  <Paragraphs>119</Paragraphs>
  <Slides>27</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27</vt:i4>
      </vt:variant>
    </vt:vector>
  </HeadingPairs>
  <TitlesOfParts>
    <vt:vector size="36"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25</cp:revision>
  <dcterms:created xsi:type="dcterms:W3CDTF">2025-07-02T05:50:00Z</dcterms:created>
  <dcterms:modified xsi:type="dcterms:W3CDTF">2025-08-04T01:17:45Z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C5FED50BEBCD47559620CDDC6B65B5E4_13</vt:lpwstr>
  </property>
  <property fmtid="{D5CDD505-2E9C-101B-9397-08002B2CF9AE}" pid="3" name="KSOProductBuildVer">
    <vt:lpwstr>2052-12.1.0.22215</vt:lpwstr>
  </property>
</Properties>
</file>